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9" r:id="rId7"/>
    <p:sldId id="270" r:id="rId8"/>
    <p:sldId id="267" r:id="rId9"/>
    <p:sldId id="260" r:id="rId10"/>
    <p:sldId id="261" r:id="rId11"/>
    <p:sldId id="264" r:id="rId12"/>
    <p:sldId id="262" r:id="rId13"/>
    <p:sldId id="263" r:id="rId14"/>
  </p:sldIdLst>
  <p:sldSz cx="12192000" cy="6858000"/>
  <p:notesSz cx="7103745" cy="10234295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9E"/>
    <a:srgbClr val="003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7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3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tags" Target="../tags/tag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厦大PPT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3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" y="515620"/>
            <a:ext cx="1536065" cy="1536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96099" y="978575"/>
            <a:ext cx="4223766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 Bold" panose="020F0702030404030204" charset="0"/>
              </a:rPr>
              <a:t>进程管理</a:t>
            </a:r>
            <a:endParaRPr lang="en-US" altLang="zh-CN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 Bold" panose="020F0702030404030204" charset="0"/>
            </a:endParaRPr>
          </a:p>
          <a:p>
            <a:pPr algn="r"/>
            <a:r>
              <a:rPr lang="en-US" altLang="zh-CN" sz="3600" b="1" dirty="0">
                <a:solidFill>
                  <a:schemeClr val="bg1"/>
                </a:solidFill>
                <a:latin typeface="Calibri Bold" panose="020F0702030404030204" charset="0"/>
                <a:ea typeface="黑体" panose="02010609060101010101" charset="-122"/>
                <a:cs typeface="Calibri Bold" panose="020F0702030404030204" charset="0"/>
              </a:rPr>
              <a:t>Process management</a:t>
            </a:r>
            <a:endParaRPr lang="en-US" altLang="zh-CN" sz="3600" b="1" dirty="0">
              <a:solidFill>
                <a:schemeClr val="bg1"/>
              </a:solidFill>
              <a:latin typeface="Calibri Bold" panose="020F0702030404030204" charset="0"/>
              <a:ea typeface="黑体" panose="02010609060101010101" charset="-122"/>
              <a:cs typeface="Calibri Bold" panose="020F070203040403020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9197975" y="4358640"/>
            <a:ext cx="22453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926830" y="4382770"/>
            <a:ext cx="251650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REPORTER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XXX</a:t>
            </a:r>
            <a:endParaRPr lang="en-US" altLang="zh-CN" sz="1600" b="1">
              <a:solidFill>
                <a:schemeClr val="accent1">
                  <a:lumMod val="40000"/>
                  <a:lumOff val="6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DATA</a:t>
            </a:r>
            <a:r>
              <a:rPr lang="zh-CN" altLang="en-US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：</a:t>
            </a:r>
            <a:r>
              <a:rPr lang="en-US" altLang="zh-CN" sz="1600" b="1">
                <a:solidFill>
                  <a:schemeClr val="accent1">
                    <a:lumMod val="40000"/>
                    <a:lumOff val="6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XXX</a:t>
            </a: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r">
              <a:lnSpc>
                <a:spcPct val="130000"/>
              </a:lnSpc>
            </a:pPr>
            <a:endParaRPr lang="zh-CN" altLang="en-US" sz="1600" b="1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55763" y="3241040"/>
            <a:ext cx="3797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——组员：陈澄，陈新，兰洋荣，</a:t>
            </a: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  <a:sym typeface="+mn-ea"/>
            </a:endParaRPr>
          </a:p>
          <a:p>
            <a:pPr algn="r"/>
            <a:r>
              <a:rPr lang="zh-CN" alt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韦承晟，陈新，冯瑞</a:t>
            </a:r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zh-CN" altLang="en-US" sz="1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3360" y="-94615"/>
            <a:ext cx="12405360" cy="7047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6070" y="1167765"/>
            <a:ext cx="336550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5400" dirty="0">
                <a:solidFill>
                  <a:schemeClr val="bg1">
                    <a:lumMod val="75000"/>
                  </a:schemeClr>
                </a:solidFill>
                <a:sym typeface="+mn-ea"/>
              </a:rPr>
              <a:t>A</a:t>
            </a:r>
            <a:endParaRPr lang="zh-CN" altLang="en-US" sz="3200" dirty="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2800" dirty="0">
                <a:solidFill>
                  <a:schemeClr val="bg1">
                    <a:lumMod val="75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99145" y="1275080"/>
            <a:ext cx="336550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5400">
                <a:solidFill>
                  <a:schemeClr val="bg1">
                    <a:lumMod val="75000"/>
                  </a:schemeClr>
                </a:solidFill>
                <a:sym typeface="+mn-ea"/>
              </a:rPr>
              <a:t>B</a:t>
            </a:r>
            <a:endParaRPr lang="zh-CN" altLang="en-US" sz="32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algn="r"/>
            <a:r>
              <a:rPr lang="zh-CN" altLang="en-US" sz="2800">
                <a:solidFill>
                  <a:schemeClr val="bg1">
                    <a:lumMod val="75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  <a:p>
            <a:endParaRPr lang="zh-CN" alt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3360" y="-94615"/>
            <a:ext cx="12405360" cy="7047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23160" y="2793556"/>
            <a:ext cx="7132320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endParaRPr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85795" y="958025"/>
            <a:ext cx="5820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3476"/>
                </a:solidFill>
                <a:latin typeface="Calibri Bold" panose="020F0702030404030204" charset="0"/>
                <a:cs typeface="Calibri Bold" panose="020F0702030404030204" charset="0"/>
              </a:rPr>
              <a:t>PUT YOUR TITLE HERE</a:t>
            </a:r>
            <a:endParaRPr lang="en-US" altLang="zh-CN" sz="4400" b="1" dirty="0">
              <a:solidFill>
                <a:srgbClr val="003476"/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87525" y="754380"/>
            <a:ext cx="435356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THANK YOU!</a:t>
            </a:r>
            <a:endParaRPr lang="en-US" altLang="zh-CN" sz="8000" b="1">
              <a:solidFill>
                <a:schemeClr val="accent1">
                  <a:lumMod val="75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63015" y="1058545"/>
            <a:ext cx="324485" cy="19450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263015" y="4690745"/>
            <a:ext cx="334772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263015" y="4845050"/>
            <a:ext cx="5071110" cy="1418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</a:rPr>
              <a:t>[1]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</a:rPr>
              <a:t>Note: put your text here, pay attention to the short and clear expression of the sentence, and divide the content into several points.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sym typeface="+mn-ea"/>
              </a:rPr>
              <a:t>[2]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sym typeface="+mn-ea"/>
              </a:rPr>
              <a:t>Note: put your text here, pay attention to the short and clear expression of the sentence, and divide the content into several points.</a:t>
            </a:r>
            <a:endParaRPr lang="zh-CN" altLang="en-US" sz="120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200">
                <a:solidFill>
                  <a:schemeClr val="accent1">
                    <a:lumMod val="75000"/>
                  </a:schemeClr>
                </a:solidFill>
                <a:sym typeface="+mn-ea"/>
              </a:rPr>
              <a:t>[3]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sym typeface="+mn-ea"/>
              </a:rPr>
              <a:t>Note: put your text here, pay attention to the short and clear expression of the sentence, and divide the content into several points.</a:t>
            </a:r>
            <a:endParaRPr lang="zh-CN" altLang="en-US" sz="12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926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5670" y="499110"/>
            <a:ext cx="5295900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8000" b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Calibri Bold" panose="020F0702030404030204" charset="0"/>
                <a:cs typeface="Calibri Bold" panose="020F0702030404030204" charset="0"/>
              </a:rPr>
              <a:t>目录</a:t>
            </a:r>
            <a:endParaRPr lang="zh-CN" altLang="en-US" sz="8000" b="1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78860" y="2384425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PART1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:Idle</a:t>
            </a:r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进程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altLang="zh-CN" sz="3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78860" y="4607560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PART3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Put your text here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altLang="zh-CN" sz="36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78860" y="3496310"/>
            <a:ext cx="52959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accent1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PART2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zh-CN" altLang="en-US" sz="3600">
                <a:solidFill>
                  <a:schemeClr val="accent1">
                    <a:lumMod val="75000"/>
                  </a:schemeClr>
                </a:solidFill>
              </a:rPr>
              <a:t>Put your text here</a:t>
            </a:r>
            <a:r>
              <a:rPr lang="en-US" altLang="zh-CN" sz="360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altLang="zh-CN" sz="36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86615" cy="69799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09360" y="748665"/>
            <a:ext cx="529590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 Bold" panose="020F0702030404030204" charset="0"/>
                <a:cs typeface="Calibri Bold" panose="020F0702030404030204" charset="0"/>
              </a:rPr>
              <a:t>Idle</a:t>
            </a:r>
            <a:r>
              <a:rPr lang="zh-CN" altLang="en-US" sz="8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 Bold" panose="020F0702030404030204" charset="0"/>
                <a:cs typeface="Calibri Bold" panose="020F0702030404030204" charset="0"/>
              </a:rPr>
              <a:t>进程</a:t>
            </a:r>
            <a:endParaRPr lang="zh-CN" altLang="en-US" sz="8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12560" y="2534285"/>
            <a:ext cx="52959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>
                <a:solidFill>
                  <a:schemeClr val="accent1">
                    <a:lumMod val="75000"/>
                  </a:schemeClr>
                </a:solidFill>
              </a:rPr>
              <a:t>Idle进程是操作系统中的一种特殊进程，也被称为空闲进程或系统空闲进程。它是在计算机系统中负责处理CPU闲置时间的进程。</a:t>
            </a:r>
            <a:endParaRPr lang="zh-CN" altLang="en-US" sz="2000">
              <a:solidFill>
                <a:schemeClr val="accent1">
                  <a:lumMod val="75000"/>
                </a:schemeClr>
              </a:solidFill>
            </a:endParaRPr>
          </a:p>
          <a:p>
            <a:pPr indent="457200"/>
            <a:r>
              <a:rPr lang="zh-CN" altLang="en-US" sz="2000">
                <a:solidFill>
                  <a:schemeClr val="accent1">
                    <a:lumMod val="75000"/>
                  </a:schemeClr>
                </a:solidFill>
              </a:rPr>
              <a:t>当CPU没有其他任务需要执行时，操作系统会将CPU分配给Idle进程。这个进程并不执行任何有用的工作，而是保持系统处于空闲状态，等待下一个可执行任务的到来。Idle进程的目的是防止CPU空闲时浪费资源，同时保持系统的响应性。</a:t>
            </a:r>
            <a:endParaRPr lang="zh-CN" altLang="en-US" sz="20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623685" y="5911215"/>
            <a:ext cx="334772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512560" y="6073775"/>
            <a:ext cx="49002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Note: put your text here, pay attention to the short and clear expression of the sentence, and divide the content into several points.</a:t>
            </a:r>
            <a:endParaRPr lang="zh-CN" altLang="en-US" sz="12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</a:t>
            </a:r>
            <a:r>
              <a:rPr 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IDLE</a:t>
            </a:r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进程的主要作用</a:t>
            </a:r>
            <a:endParaRPr lang="zh-CN" altLang="en-US" sz="4000" b="1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3885" y="1810385"/>
            <a:ext cx="10262870" cy="443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sz="2400">
                <a:solidFill>
                  <a:schemeClr val="accent1">
                    <a:lumMod val="75000"/>
                  </a:schemeClr>
                </a:solidFill>
              </a:rPr>
              <a:t>节省能源：当CPU没有其他任务需要执行时，Idle进程会使CPU进入睡眠状态或降低频率，从而减少能源消耗。</a:t>
            </a:r>
            <a:endParaRPr sz="2400">
              <a:solidFill>
                <a:schemeClr val="accent1">
                  <a:lumMod val="75000"/>
                </a:schemeClr>
              </a:solidFill>
            </a:endParaRPr>
          </a:p>
          <a:p>
            <a:endParaRPr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sz="2400">
                <a:solidFill>
                  <a:schemeClr val="accent1">
                    <a:lumMod val="75000"/>
                  </a:schemeClr>
                </a:solidFill>
              </a:rPr>
              <a:t>维护系统平稳运行：Idle进程可以处理一些系统维护任务，例如回收资源、清理内存、更新数据结构等。这些任务通常在CPU空闲时执行，以避免对正在运行的任务产生干扰。</a:t>
            </a:r>
            <a:endParaRPr sz="2400">
              <a:solidFill>
                <a:schemeClr val="accent1">
                  <a:lumMod val="75000"/>
                </a:schemeClr>
              </a:solidFill>
            </a:endParaRPr>
          </a:p>
          <a:p>
            <a:endParaRPr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sz="2400">
                <a:solidFill>
                  <a:schemeClr val="accent1">
                    <a:lumMod val="75000"/>
                  </a:schemeClr>
                </a:solidFill>
              </a:rPr>
              <a:t>提高系统响应性：当有新任务到达时，Idle进程可以快速释放CPU资源，使系统能够及时响应用户请求。</a:t>
            </a:r>
            <a:endParaRPr sz="24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</a:t>
            </a:r>
            <a:r>
              <a:rPr 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IDLE</a:t>
            </a:r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进程的创建代码</a:t>
            </a:r>
            <a:endParaRPr lang="zh-CN" altLang="en-US" sz="4000" b="1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8550" y="1459865"/>
            <a:ext cx="9037320" cy="51358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</a:t>
            </a:r>
            <a:r>
              <a:rPr 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IDLE</a:t>
            </a:r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进程的代码讲解</a:t>
            </a:r>
            <a:endParaRPr lang="zh-CN" altLang="en-US" sz="4000" b="1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08625" y="1810385"/>
            <a:ext cx="5358130" cy="4434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CN" sz="2400">
                <a:solidFill>
                  <a:schemeClr val="accent1">
                    <a:lumMod val="75000"/>
                  </a:schemeClr>
                </a:solidFill>
              </a:rPr>
              <a:t>创建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ret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变量用于最后返回值的返回。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创建字符指针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idlename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初始化为字符串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”Idle”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。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创建一个新的空</a:t>
            </a:r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PCB</a:t>
            </a:r>
            <a:endParaRPr lang="en-US" altLang="zh-CN" sz="2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4330" y="1733550"/>
            <a:ext cx="4688205" cy="1549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9259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925" y="316230"/>
            <a:ext cx="68821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●</a:t>
            </a:r>
            <a:r>
              <a:rPr lang="en-US" sz="4000" b="1">
                <a:solidFill>
                  <a:schemeClr val="accent5">
                    <a:lumMod val="40000"/>
                    <a:lumOff val="60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PUT YOUR TITLE HERE</a:t>
            </a:r>
            <a:endParaRPr lang="en-US" sz="4000" b="1">
              <a:solidFill>
                <a:schemeClr val="accent5">
                  <a:lumMod val="40000"/>
                  <a:lumOff val="60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75095" y="2460625"/>
            <a:ext cx="439166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</a:rPr>
              <a:t>·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</a:rPr>
              <a:t>Put your text here, pay attention to the short and clear expression of the sentence, and divide the content into several points.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accent1">
                    <a:lumMod val="75000"/>
                  </a:schemeClr>
                </a:solidFill>
                <a:sym typeface="+mn-ea"/>
              </a:rPr>
              <a:t>·</a:t>
            </a:r>
            <a:r>
              <a:rPr lang="zh-CN" altLang="en-US" sz="2400">
                <a:solidFill>
                  <a:schemeClr val="accent1">
                    <a:lumMod val="75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 sz="24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87145" y="2682240"/>
            <a:ext cx="4311015" cy="2616200"/>
          </a:xfrm>
          <a:prstGeom prst="rect">
            <a:avLst/>
          </a:prstGeom>
          <a:gradFill>
            <a:gsLst>
              <a:gs pos="0">
                <a:srgbClr val="53639F"/>
              </a:gs>
              <a:gs pos="100000">
                <a:srgbClr val="1D2E5A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69670" y="5168900"/>
            <a:ext cx="4545965" cy="627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89200" y="5298440"/>
            <a:ext cx="382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Describe your picture </a:t>
            </a:r>
            <a:endParaRPr lang="zh-CN" altLang="en-US" b="1">
              <a:solidFill>
                <a:schemeClr val="accent5">
                  <a:lumMod val="75000"/>
                </a:schemeClr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厦大PPT模板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8585" y="0"/>
            <a:ext cx="12300585" cy="69856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360000">
            <a:off x="6579235" y="1301115"/>
            <a:ext cx="468376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>
                <a:solidFill>
                  <a:schemeClr val="bg1"/>
                </a:solidFill>
                <a:latin typeface="Calibri Bold" panose="020F0702030404030204" charset="0"/>
                <a:cs typeface="Calibri Bold" panose="020F0702030404030204" charset="0"/>
              </a:rPr>
              <a:t>Analysis of influencing factors  </a:t>
            </a:r>
            <a:r>
              <a:rPr lang="en-US" altLang="zh-CN" sz="2400" b="1" u="sng">
                <a:solidFill>
                  <a:schemeClr val="bg1"/>
                </a:solidFill>
                <a:latin typeface="Calibri Bold" panose="020F0702030404030204" charset="0"/>
                <a:cs typeface="Calibri Bold" panose="020F0702030404030204" charset="0"/>
              </a:rPr>
              <a:t>2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300000">
            <a:off x="664845" y="957580"/>
            <a:ext cx="4683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>
                <a:solidFill>
                  <a:schemeClr val="tx1">
                    <a:lumMod val="65000"/>
                    <a:lumOff val="3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Analysis of influencing factors  </a:t>
            </a:r>
            <a:r>
              <a:rPr lang="en-US" altLang="zh-CN" sz="2400" b="1" u="sng">
                <a:solidFill>
                  <a:schemeClr val="tx1">
                    <a:lumMod val="65000"/>
                    <a:lumOff val="3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1</a:t>
            </a:r>
            <a:endParaRPr lang="en-US" altLang="zh-CN" sz="2400"/>
          </a:p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en-US" altLang="zh-CN"/>
          </a:p>
          <a:p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 rot="360000">
            <a:off x="678815" y="4175125"/>
            <a:ext cx="468376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>
                <a:solidFill>
                  <a:schemeClr val="bg1"/>
                </a:solidFill>
                <a:latin typeface="Calibri Bold" panose="020F0702030404030204" charset="0"/>
                <a:cs typeface="Calibri Bold" panose="020F0702030404030204" charset="0"/>
              </a:rPr>
              <a:t>Analysis of influencing factors  </a:t>
            </a:r>
            <a:r>
              <a:rPr lang="en-US" altLang="zh-CN" sz="2400" b="1" u="sng">
                <a:solidFill>
                  <a:schemeClr val="bg1"/>
                </a:solidFill>
                <a:latin typeface="Calibri Bold" panose="020F0702030404030204" charset="0"/>
                <a:cs typeface="Calibri Bold" panose="020F0702030404030204" charset="0"/>
              </a:rPr>
              <a:t>3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zh-CN" altLang="en-US" sz="2000">
                <a:solidFill>
                  <a:schemeClr val="bg1"/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en-US" altLang="zh-CN">
              <a:solidFill>
                <a:schemeClr val="bg1"/>
              </a:solidFill>
            </a:endParaRPr>
          </a:p>
          <a:p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 rot="300000">
            <a:off x="6946265" y="4668520"/>
            <a:ext cx="46837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>
                <a:solidFill>
                  <a:schemeClr val="tx1">
                    <a:lumMod val="65000"/>
                    <a:lumOff val="3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Analysis of influencing factors </a:t>
            </a:r>
            <a:r>
              <a:rPr lang="en-US" sz="2400" b="1" u="sng">
                <a:solidFill>
                  <a:schemeClr val="tx1">
                    <a:lumMod val="65000"/>
                    <a:lumOff val="35000"/>
                  </a:schemeClr>
                </a:solidFill>
                <a:latin typeface="Calibri Bold" panose="020F0702030404030204" charset="0"/>
                <a:cs typeface="Calibri Bold" panose="020F0702030404030204" charset="0"/>
              </a:rPr>
              <a:t>4</a:t>
            </a:r>
            <a:endParaRPr lang="en-US" altLang="zh-CN" sz="2400"/>
          </a:p>
          <a:p>
            <a:r>
              <a:rPr lang="zh-CN" altLang="en-US">
                <a:solidFill>
                  <a:schemeClr val="accent1">
                    <a:lumMod val="75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画板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2710" y="-60325"/>
            <a:ext cx="12284710" cy="697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9825" y="3221355"/>
            <a:ext cx="7132320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chemeClr val="bg1">
                    <a:lumMod val="85000"/>
                  </a:schemeClr>
                </a:solidFill>
                <a:sym typeface="+mn-ea"/>
              </a:rPr>
              <a:t>Put your text here, pay attention to the short and clear expression of the sentence, and divide the content into several points.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39825" y="981710"/>
            <a:ext cx="582041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Calibri Bold" panose="020F0702030404030204" charset="0"/>
                <a:cs typeface="Calibri Bold" panose="020F0702030404030204" charset="0"/>
              </a:rPr>
              <a:t>PUT YOUR TITLE HERE</a:t>
            </a:r>
            <a:endParaRPr lang="en-US" altLang="zh-CN" sz="4400" b="1" dirty="0">
              <a:solidFill>
                <a:schemeClr val="bg1"/>
              </a:solidFill>
              <a:latin typeface="Calibri Bold" panose="020F0702030404030204" charset="0"/>
              <a:cs typeface="Calibri Bold" panose="020F07020304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NGRkNTg0Njc1MDJmYmFmOWEwMmEwNjk2NzgwZjA0ZTA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2649</Words>
  <Application>WPS 演示</Application>
  <PresentationFormat>宽屏</PresentationFormat>
  <Paragraphs>91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Calibri Bold</vt:lpstr>
      <vt:lpstr>Calibri</vt:lpstr>
      <vt:lpstr>黑体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chenzhonghong</dc:creator>
  <cp:lastModifiedBy>青衣</cp:lastModifiedBy>
  <cp:revision>20</cp:revision>
  <dcterms:created xsi:type="dcterms:W3CDTF">2022-03-19T11:25:00Z</dcterms:created>
  <dcterms:modified xsi:type="dcterms:W3CDTF">2023-11-04T07:03:43Z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0CE1B104679A4CDEB2493B0853D077C4_13</vt:lpwstr>
  </property>
</Properties>
</file>